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6"/>
  </p:notesMasterIdLst>
  <p:sldIdLst>
    <p:sldId id="279" r:id="rId2"/>
    <p:sldId id="278" r:id="rId3"/>
    <p:sldId id="280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84" r:id="rId25"/>
    <p:sldId id="300" r:id="rId26"/>
    <p:sldId id="301" r:id="rId27"/>
    <p:sldId id="299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285" r:id="rId40"/>
    <p:sldId id="282" r:id="rId41"/>
    <p:sldId id="283" r:id="rId42"/>
    <p:sldId id="271" r:id="rId43"/>
    <p:sldId id="272" r:id="rId44"/>
    <p:sldId id="256" r:id="rId45"/>
    <p:sldId id="275" r:id="rId46"/>
    <p:sldId id="270" r:id="rId47"/>
    <p:sldId id="274" r:id="rId48"/>
    <p:sldId id="276" r:id="rId49"/>
    <p:sldId id="258" r:id="rId50"/>
    <p:sldId id="257" r:id="rId51"/>
    <p:sldId id="259" r:id="rId52"/>
    <p:sldId id="277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4" autoAdjust="0"/>
    <p:restoredTop sz="95013" autoAdjust="0"/>
  </p:normalViewPr>
  <p:slideViewPr>
    <p:cSldViewPr snapToGrid="0">
      <p:cViewPr varScale="1">
        <p:scale>
          <a:sx n="64" d="100"/>
          <a:sy n="64" d="100"/>
        </p:scale>
        <p:origin x="13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B72E9-1843-4A32-B6C8-1740CDE545D3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6B063-CDE3-4D95-B57E-AD948F595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7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6B063-CDE3-4D95-B57E-AD948F5955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1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6B063-CDE3-4D95-B57E-AD948F5955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6B063-CDE3-4D95-B57E-AD948F5955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2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6B063-CDE3-4D95-B57E-AD948F5955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29EC-400C-4114-9249-58D9717AB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AE2F0-15AD-42D9-A5F2-A3889B230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257F-E766-4A93-A45F-BF45C764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153AF-A6E2-47B3-BB54-C087A19D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33078-41A4-4AB1-9F06-8B13F8C6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52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DCD1-9F65-478D-9190-616CBB7E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B7A6A-AE0D-4576-990D-ACEE6BD84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BAA4-C290-4159-80F4-B886AF4C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5DAFF-E178-4AE8-8D5D-BA86C8ED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0203-CCCD-420F-9FD2-E8907B8E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8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4A0558-162E-4440-ADA1-6ACFDABCF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49426-CC37-45D7-AD0E-3B4F18079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BEA38-F594-4E3F-9F86-605881ED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7F26C-7B99-4D29-B9E0-DE783942C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5D50F-AAD6-4565-A0E2-3877FD66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2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2F78-86B9-4655-9326-397F793B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BB3-ABD9-4086-B8B2-89717561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14EAE-C99B-4158-83B1-9FF73113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EF522-677E-4363-9543-67930889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CEAD6-93DE-4D6D-BCAC-01C468E9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4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99EC-792A-4BC6-B55C-C6913091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2FF4D-384E-4156-9524-6E4A899BE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D718-44E7-4CD6-A9CE-C9A22703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52711-0E88-44FE-BB08-EE59FE45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48F96-11BD-45A2-8CBF-EE51964A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2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7689-C3AB-4B1E-AF17-7C951D02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DD4E-3FE7-4332-AA08-482F605FD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CA9E4-985B-4F92-86F8-CA6E761FE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8CFB4-03B9-466F-8678-2A24A7C2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52D44-F6B1-4DBE-9E02-D6F73768D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B68F-25A1-4746-AB76-E0D697C3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F808-07F0-4021-A9C2-5D689B4E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13E97-BB12-4D89-B7C7-196FC8558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4AA6F-15ED-4703-8162-559D88CCA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A0FF7E-CF5E-4265-B54D-9C0499F3E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549B0-F841-4156-B4F5-65533501A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613C5E-B0AC-40CE-B6FC-C6A140B5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B9F08-9E9E-40AE-BBF0-DA21DFEA4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C6645A-5C65-4406-8FA8-6BA38C89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4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3165-430A-4D94-8693-AF408232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1EB7F-27E6-4837-8C83-8F656AE1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1DD7F-49DE-472B-A64A-4E5D862F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7CF47-EF4B-4313-BA5D-2F111B8C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6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56311-A896-4430-BFA2-69C3C357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EC36EC-C42A-4C94-9B53-EC442C82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B69C-4C89-4A36-94E7-F17173D6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E70F-FDA6-4F87-AF44-BF8DCE30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C941-480B-4460-A32A-B38C34B49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58F48-4F8A-4AE3-90E6-00AC8AE94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53D61-49C7-4806-941A-741CB38EB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F538F-09F9-4BAE-8B66-7E27306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191AD-D168-48F5-B3B9-ECE06D43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5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FD81-31AE-4FCF-9206-2C0DDE79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6273E-6857-43A1-A214-662D4245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8C700-F0DF-48B8-8271-5DC06A316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A2025-3141-4894-AEBE-B8026496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59605-9F1B-4204-8EEC-B12983FE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01EA1-DCA1-4EB5-9FE0-59ABB98D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3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E2AEA-85A2-4B2E-BEEA-FEDA5C29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CC34A-4115-4AD8-99E5-FFA5F19F4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63D54-0A83-4EBF-8ECC-C6CCD3589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2235D-86C8-4784-A3BD-08F44B2556FD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5BD16-6533-4EE9-AA2E-375A0559D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81CE3-5717-4AF6-9D6B-E8FF1D23C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0060B-0F51-4647-A54B-FA0F33AB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convnet-architectur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convnet-architectur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convnet-architectur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convnet-architecture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convnet-architecture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convnet-architecture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convnet-architecture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convnet-architecture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1o5XK_6PXU" TargetMode="External"/><Relationship Id="rId2" Type="http://schemas.openxmlformats.org/officeDocument/2006/relationships/hyperlink" Target="https://www.coursera.org/learn/building-deep-learning-models-with-tensorflo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tutorials/images/classification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torch.org/tutorials/beginner/blitz/tensor_tutorial.html" TargetMode="External"/><Relationship Id="rId5" Type="http://schemas.openxmlformats.org/officeDocument/2006/relationships/hyperlink" Target="https://developer.nvidia.com/cuda-downloads?target_os=Windows&amp;target_arch=x86_64&amp;target_version=10&amp;target_type=exelocal" TargetMode="External"/><Relationship Id="rId4" Type="http://schemas.openxmlformats.org/officeDocument/2006/relationships/hyperlink" Target="https://pytorch.org/get-started/locally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pytorch.org/tutorials/beginner/blitz/cifar10_tutorial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neptune.ai/blog/pytorch-loss-function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octavian-ai/which-optimizer-and-learning-rate-should-i-use-for-deep-learning-5acb418f9b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heartbeat.fritz.ai/basics-of-image-classification-with-pytorch-2f8973c518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cjohnson/cnn-benchmarks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676400"/>
            <a:ext cx="10972800" cy="2316162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GP-GDL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Sprint_1</a:t>
            </a:r>
            <a:endParaRPr lang="ar-E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065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[1] Convolution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12" y="1690688"/>
            <a:ext cx="5553635" cy="4351338"/>
          </a:xfrm>
        </p:spPr>
        <p:txBody>
          <a:bodyPr>
            <a:normAutofit/>
          </a:bodyPr>
          <a:lstStyle/>
          <a:p>
            <a:r>
              <a:rPr lang="en-US" dirty="0"/>
              <a:t>The main purpose of it is to detect different patterns or </a:t>
            </a:r>
            <a:r>
              <a:rPr lang="en-US" dirty="0">
                <a:solidFill>
                  <a:srgbClr val="0070C0"/>
                </a:solidFill>
              </a:rPr>
              <a:t>features</a:t>
            </a:r>
            <a:r>
              <a:rPr lang="en-US" dirty="0"/>
              <a:t> from an input image</a:t>
            </a:r>
          </a:p>
          <a:p>
            <a:r>
              <a:rPr lang="en-US" dirty="0"/>
              <a:t>It is a simple matrix multiplication process</a:t>
            </a:r>
          </a:p>
          <a:p>
            <a:r>
              <a:rPr lang="en-US" dirty="0"/>
              <a:t>To make a decision as to whether each hidden neuron should be fired or not so we have to add activation functions to the neurons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447" y="2474258"/>
            <a:ext cx="6007229" cy="2252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742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5741" cy="4351338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is a non linear activation function used to increase the non-linear properties of the decision function</a:t>
            </a:r>
          </a:p>
          <a:p>
            <a:r>
              <a:rPr lang="en-US" dirty="0" err="1"/>
              <a:t>ReLu</a:t>
            </a:r>
            <a:r>
              <a:rPr lang="en-US" dirty="0"/>
              <a:t> stands for Rectified Linear unit</a:t>
            </a:r>
          </a:p>
          <a:p>
            <a:r>
              <a:rPr lang="en-US" dirty="0"/>
              <a:t>It simply takes the max(0,x) if x is negative value, it will be swapped by zero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83" y="1897851"/>
            <a:ext cx="6329082" cy="3220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9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[2] 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9790"/>
            <a:ext cx="5925672" cy="5328210"/>
          </a:xfrm>
        </p:spPr>
        <p:txBody>
          <a:bodyPr>
            <a:normAutofit/>
          </a:bodyPr>
          <a:lstStyle/>
          <a:p>
            <a:r>
              <a:rPr lang="en-US" dirty="0"/>
              <a:t>We have to downsample the output images from the </a:t>
            </a:r>
            <a:r>
              <a:rPr lang="en-US" dirty="0" err="1"/>
              <a:t>ReLu</a:t>
            </a:r>
            <a:r>
              <a:rPr lang="en-US" dirty="0"/>
              <a:t> function to </a:t>
            </a:r>
            <a:r>
              <a:rPr lang="en-US" dirty="0">
                <a:solidFill>
                  <a:srgbClr val="0070C0"/>
                </a:solidFill>
              </a:rPr>
              <a:t>reduce the dimensionality</a:t>
            </a:r>
            <a:r>
              <a:rPr lang="en-US" dirty="0"/>
              <a:t> of the activated neurons so we use another layer called Max Pooling</a:t>
            </a:r>
          </a:p>
          <a:p>
            <a:r>
              <a:rPr lang="en-US" dirty="0"/>
              <a:t>It is an operation that finds the maximum values and simplifies the input</a:t>
            </a:r>
          </a:p>
          <a:p>
            <a:r>
              <a:rPr lang="en-US" dirty="0"/>
              <a:t>It turns the low-level data into higher level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72" y="2607143"/>
            <a:ext cx="5034578" cy="209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833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04906"/>
            <a:ext cx="10515600" cy="1033369"/>
          </a:xfrm>
        </p:spPr>
        <p:txBody>
          <a:bodyPr/>
          <a:lstStyle/>
          <a:p>
            <a:r>
              <a:rPr lang="en-US" dirty="0"/>
              <a:t>cont. 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42" y="1825625"/>
            <a:ext cx="3814817" cy="4351338"/>
          </a:xfrm>
        </p:spPr>
        <p:txBody>
          <a:bodyPr/>
          <a:lstStyle/>
          <a:p>
            <a:r>
              <a:rPr lang="en-US" dirty="0"/>
              <a:t>For example we can select a window of size (2x2) and then select the maximum value for this matrix as in the figure</a:t>
            </a:r>
          </a:p>
          <a:p>
            <a:r>
              <a:rPr lang="en-US" dirty="0"/>
              <a:t>We can define Strides which determines the sliding behavior of the max pooling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82" y="1936377"/>
            <a:ext cx="7827148" cy="4092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78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0"/>
            <a:ext cx="10515600" cy="1325563"/>
          </a:xfrm>
        </p:spPr>
        <p:txBody>
          <a:bodyPr/>
          <a:lstStyle/>
          <a:p>
            <a:r>
              <a:rPr lang="en-US" dirty="0"/>
              <a:t>[3] Fully Connected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8" y="1690688"/>
            <a:ext cx="5172637" cy="4351338"/>
          </a:xfrm>
        </p:spPr>
        <p:txBody>
          <a:bodyPr/>
          <a:lstStyle/>
          <a:p>
            <a:r>
              <a:rPr lang="en-US" dirty="0"/>
              <a:t>It takes the high-level filtered images from the previous layer and convert them into a 1D vector</a:t>
            </a:r>
          </a:p>
          <a:p>
            <a:r>
              <a:rPr lang="en-US" dirty="0"/>
              <a:t>Step one: Each matrix is 1D vector</a:t>
            </a:r>
          </a:p>
          <a:p>
            <a:r>
              <a:rPr lang="en-US" dirty="0"/>
              <a:t>Step two: All matrices will be fully connected together with the hidden layers between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70" y="1081127"/>
            <a:ext cx="6024283" cy="5323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9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18" y="1825625"/>
            <a:ext cx="3805517" cy="4351338"/>
          </a:xfrm>
        </p:spPr>
        <p:txBody>
          <a:bodyPr/>
          <a:lstStyle/>
          <a:p>
            <a:r>
              <a:rPr lang="en-US" dirty="0"/>
              <a:t>Finally we can use an activation function called “Softmax” that is normally used in classification problems</a:t>
            </a:r>
          </a:p>
          <a:p>
            <a:r>
              <a:rPr lang="en-US" dirty="0"/>
              <a:t>It generates the Probabilities of the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42" y="1825625"/>
            <a:ext cx="7620000" cy="3858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9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34238-F130-4081-9A72-56AC4B1F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80" y="650240"/>
            <a:ext cx="10515600" cy="53746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Common CNN Architectures: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1-  </a:t>
            </a:r>
            <a:r>
              <a:rPr lang="en-US" sz="3000" b="0" i="0" dirty="0">
                <a:solidFill>
                  <a:srgbClr val="313B3F"/>
                </a:solidFill>
                <a:effectLst/>
              </a:rPr>
              <a:t>Classic network architectures: 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3000" b="0" i="0" dirty="0">
                <a:solidFill>
                  <a:srgbClr val="313B3F"/>
                </a:solidFill>
                <a:effectLst/>
              </a:rPr>
              <a:t>LeNet-5.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3000" b="0" i="0" dirty="0">
                <a:solidFill>
                  <a:srgbClr val="313B3F"/>
                </a:solidFill>
                <a:effectLst/>
              </a:rPr>
              <a:t> </a:t>
            </a:r>
            <a:r>
              <a:rPr lang="en-US" sz="3000" b="0" i="0" dirty="0" err="1">
                <a:solidFill>
                  <a:srgbClr val="313B3F"/>
                </a:solidFill>
                <a:effectLst/>
              </a:rPr>
              <a:t>AlexNet</a:t>
            </a:r>
            <a:r>
              <a:rPr lang="en-US" sz="3000" b="0" i="0" dirty="0">
                <a:solidFill>
                  <a:srgbClr val="313B3F"/>
                </a:solidFill>
                <a:effectLst/>
              </a:rPr>
              <a:t>.</a:t>
            </a:r>
            <a:endParaRPr lang="en-US" sz="3000" dirty="0">
              <a:solidFill>
                <a:srgbClr val="313B3F"/>
              </a:solidFill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3000" b="0" i="0" dirty="0">
                <a:solidFill>
                  <a:srgbClr val="313B3F"/>
                </a:solidFill>
                <a:effectLst/>
              </a:rPr>
              <a:t> VGG16.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000" dirty="0">
                <a:solidFill>
                  <a:srgbClr val="313B3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2- </a:t>
            </a:r>
            <a:r>
              <a:rPr lang="en-US" sz="3000" b="0" i="0" dirty="0">
                <a:solidFill>
                  <a:srgbClr val="313B3F"/>
                </a:solidFill>
                <a:effectLst/>
              </a:rPr>
              <a:t>Modern network architectures</a:t>
            </a:r>
            <a:r>
              <a:rPr lang="en-US" sz="3000" dirty="0">
                <a:solidFill>
                  <a:srgbClr val="313B3F"/>
                </a:solidFill>
              </a:rPr>
              <a:t>: 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3000" dirty="0">
                <a:solidFill>
                  <a:srgbClr val="313B3F"/>
                </a:solidFill>
              </a:rPr>
              <a:t>Inception.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3000" dirty="0">
                <a:solidFill>
                  <a:srgbClr val="313B3F"/>
                </a:solidFill>
              </a:rPr>
              <a:t> </a:t>
            </a:r>
            <a:r>
              <a:rPr lang="en-US" sz="3000" dirty="0" err="1">
                <a:solidFill>
                  <a:srgbClr val="313B3F"/>
                </a:solidFill>
              </a:rPr>
              <a:t>ResNet</a:t>
            </a:r>
            <a:r>
              <a:rPr lang="en-US" sz="3000" dirty="0">
                <a:solidFill>
                  <a:srgbClr val="313B3F"/>
                </a:solidFill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3000" dirty="0" err="1">
                <a:solidFill>
                  <a:srgbClr val="313B3F"/>
                </a:solidFill>
              </a:rPr>
              <a:t>ResNeXt</a:t>
            </a:r>
            <a:r>
              <a:rPr lang="en-US" sz="3000" dirty="0">
                <a:solidFill>
                  <a:srgbClr val="313B3F"/>
                </a:solidFill>
              </a:rPr>
              <a:t>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3000" dirty="0" err="1">
                <a:solidFill>
                  <a:srgbClr val="313B3F"/>
                </a:solidFill>
              </a:rPr>
              <a:t>DenseNet</a:t>
            </a:r>
            <a:r>
              <a:rPr lang="en-US" sz="3000" dirty="0">
                <a:solidFill>
                  <a:srgbClr val="313B3F"/>
                </a:solidFill>
              </a:rPr>
              <a:t>.</a:t>
            </a:r>
            <a:endParaRPr lang="en-US" sz="3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C6732-1688-4440-A81E-C2DCAC7DE537}"/>
              </a:ext>
            </a:extLst>
          </p:cNvPr>
          <p:cNvSpPr txBox="1"/>
          <p:nvPr/>
        </p:nvSpPr>
        <p:spPr>
          <a:xfrm>
            <a:off x="6197600" y="6289040"/>
            <a:ext cx="6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https://www.jeremyjordan.me/convnet-architectures/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8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540F-E3A4-4A47-AE6B-8112BD4C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1253D-3F7E-4B0F-A153-BFC599705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83" y="2778483"/>
            <a:ext cx="7662677" cy="3504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A6D36-7082-4C88-9DDD-CA54BCFBE544}"/>
              </a:ext>
            </a:extLst>
          </p:cNvPr>
          <p:cNvSpPr txBox="1"/>
          <p:nvPr/>
        </p:nvSpPr>
        <p:spPr>
          <a:xfrm>
            <a:off x="426720" y="1788160"/>
            <a:ext cx="11297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first model , simplest one.</a:t>
            </a:r>
            <a:r>
              <a:rPr lang="en-US" sz="2800" i="0" dirty="0">
                <a:solidFill>
                  <a:srgbClr val="090A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90A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  <a:r>
              <a:rPr lang="en-US" sz="280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60,000.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13B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was used to </a:t>
            </a:r>
            <a:r>
              <a:rPr lang="en-US" sz="2800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handwritten digits for zip code recognition in the postal service.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1FCBD-DB13-4268-9312-C6DC8F10E2E3}"/>
              </a:ext>
            </a:extLst>
          </p:cNvPr>
          <p:cNvSpPr txBox="1"/>
          <p:nvPr/>
        </p:nvSpPr>
        <p:spPr>
          <a:xfrm>
            <a:off x="6197600" y="6289040"/>
            <a:ext cx="6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https://www.jeremyjordan.me/convnet-architectures/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45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306D-7762-461C-9BA8-7B7487C4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FB89A-EACA-4D62-BA44-042C80DF7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40" y="2970446"/>
            <a:ext cx="6061923" cy="3145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CE3420-6E6A-432E-9B47-C22FF1A0E9F1}"/>
              </a:ext>
            </a:extLst>
          </p:cNvPr>
          <p:cNvSpPr txBox="1"/>
          <p:nvPr/>
        </p:nvSpPr>
        <p:spPr>
          <a:xfrm>
            <a:off x="1026159" y="1690688"/>
            <a:ext cx="106644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is </a:t>
            </a:r>
            <a:r>
              <a:rPr lang="en-US" sz="2800" i="0" dirty="0">
                <a:solidFill>
                  <a:srgbClr val="313B3F"/>
                </a:solidFill>
                <a:effectLst/>
                <a:latin typeface="Georgia" panose="02040502050405020303" pitchFamily="18" charset="0"/>
              </a:rPr>
              <a:t>quite similar to LeNet-5, although this model is considerably larger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13B3F"/>
                </a:solidFill>
                <a:latin typeface="Georgia" panose="02040502050405020303" pitchFamily="18" charset="0"/>
              </a:rPr>
              <a:t>It was developed to compete in ImageNet competition.</a:t>
            </a:r>
            <a:endParaRPr lang="en-US" sz="2800" i="0" dirty="0">
              <a:solidFill>
                <a:srgbClr val="313B3F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90A0B"/>
                </a:solidFill>
                <a:effectLst/>
                <a:latin typeface="Georgia" panose="02040502050405020303" pitchFamily="18" charset="0"/>
              </a:rPr>
              <a:t>Parameters:</a:t>
            </a:r>
            <a:r>
              <a:rPr lang="en-US" sz="2800" i="0" dirty="0">
                <a:solidFill>
                  <a:srgbClr val="313B3F"/>
                </a:solidFill>
                <a:effectLst/>
                <a:latin typeface="Georgia" panose="02040502050405020303" pitchFamily="18" charset="0"/>
              </a:rPr>
              <a:t> 60 million.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55CC2-2EC7-479D-8C83-AD8A2B124B45}"/>
              </a:ext>
            </a:extLst>
          </p:cNvPr>
          <p:cNvSpPr txBox="1"/>
          <p:nvPr/>
        </p:nvSpPr>
        <p:spPr>
          <a:xfrm>
            <a:off x="6197600" y="6289040"/>
            <a:ext cx="6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https://www.jeremyjordan.me/convnet-architectures/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0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648B-1A11-48A6-991C-C782766D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21336-5A76-4A64-80F0-C3F1A76D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13B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</a:t>
            </a:r>
            <a:r>
              <a:rPr lang="en-US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very deep </a:t>
            </a:r>
            <a:r>
              <a:rPr lang="en-US" b="0" i="0" dirty="0" err="1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model,it</a:t>
            </a:r>
            <a:r>
              <a:rPr lang="en-US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deeper than above models.</a:t>
            </a:r>
          </a:p>
          <a:p>
            <a:r>
              <a:rPr lang="en-US" b="1" i="0" dirty="0">
                <a:solidFill>
                  <a:srgbClr val="090A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  <a:r>
              <a:rPr lang="en-US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138 million.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5E220-E165-4D68-97F9-60CDEC9CF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80" y="2900079"/>
            <a:ext cx="6461760" cy="3276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2F333-ED0E-4900-841E-3FD4001D1A60}"/>
              </a:ext>
            </a:extLst>
          </p:cNvPr>
          <p:cNvSpPr txBox="1"/>
          <p:nvPr/>
        </p:nvSpPr>
        <p:spPr>
          <a:xfrm>
            <a:off x="6197600" y="6289040"/>
            <a:ext cx="6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https://www.jeremyjordan.me/convnet-architectures/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46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Agenda:</a:t>
            </a:r>
            <a:endParaRPr lang="ar-EG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1- Mind mapping.</a:t>
            </a:r>
          </a:p>
          <a:p>
            <a:pPr marL="0" indent="0">
              <a:buNone/>
            </a:pPr>
            <a:r>
              <a:rPr lang="en-US" dirty="0"/>
              <a:t>2- CNN Tutorial.</a:t>
            </a:r>
          </a:p>
          <a:p>
            <a:pPr marL="0" indent="0">
              <a:buNone/>
            </a:pPr>
            <a:r>
              <a:rPr lang="en-US" dirty="0"/>
              <a:t>3- </a:t>
            </a:r>
            <a:r>
              <a:rPr lang="en-US" dirty="0" err="1"/>
              <a:t>Shaden</a:t>
            </a:r>
            <a:r>
              <a:rPr lang="en-US" dirty="0"/>
              <a:t> Program Example.</a:t>
            </a:r>
          </a:p>
          <a:p>
            <a:pPr marL="0" indent="0">
              <a:buNone/>
            </a:pPr>
            <a:r>
              <a:rPr lang="en-US" dirty="0"/>
              <a:t>4- Omar Program Example.</a:t>
            </a:r>
          </a:p>
          <a:p>
            <a:pPr marL="0" indent="0">
              <a:buNone/>
            </a:pPr>
            <a:r>
              <a:rPr lang="en-US" dirty="0"/>
              <a:t>5- Zeinab Program Example.</a:t>
            </a:r>
          </a:p>
          <a:p>
            <a:pPr marL="0" indent="0">
              <a:buNone/>
            </a:pPr>
            <a:r>
              <a:rPr lang="en-US" dirty="0"/>
              <a:t>6- Mohammed Program Example.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01514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714B-9431-40D7-8C34-41802696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4BC54-4C42-4A19-ADD7-9D0DC127D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571625"/>
            <a:ext cx="10515600" cy="2573655"/>
          </a:xfrm>
        </p:spPr>
        <p:txBody>
          <a:bodyPr/>
          <a:lstStyle/>
          <a:p>
            <a:r>
              <a:rPr lang="en-US" dirty="0">
                <a:solidFill>
                  <a:srgbClr val="313B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deeper version.</a:t>
            </a:r>
          </a:p>
          <a:p>
            <a:r>
              <a:rPr lang="en-US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difference is the existence of two auxiliary outputs throughout the network, which benefited the end performance of the model and converging at a slightly better value than the same network architecture without an auxiliary branch. </a:t>
            </a:r>
            <a:r>
              <a:rPr lang="en-US" i="0" dirty="0">
                <a:solidFill>
                  <a:srgbClr val="090A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  <a:r>
              <a:rPr lang="en-US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5 million (V1) and 23 million (V3).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DC2EE-4174-4AAD-BE7A-126B980C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0" y="3759087"/>
            <a:ext cx="6914349" cy="2591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7E932-9D5C-485B-8445-9922B4386F64}"/>
              </a:ext>
            </a:extLst>
          </p:cNvPr>
          <p:cNvSpPr txBox="1"/>
          <p:nvPr/>
        </p:nvSpPr>
        <p:spPr>
          <a:xfrm>
            <a:off x="6197600" y="6289040"/>
            <a:ext cx="6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https://www.jeremyjordan.me/convnet-architectures/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7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3954-FB20-44B9-B4B4-27E83248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(Deep residual networks)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F83-0934-4CAB-A66D-891FA6E15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75816"/>
          </a:xfrm>
        </p:spPr>
        <p:txBody>
          <a:bodyPr/>
          <a:lstStyle/>
          <a:p>
            <a:r>
              <a:rPr lang="en-US" dirty="0">
                <a:solidFill>
                  <a:srgbClr val="313B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enabled the development of much deeper networks (hundreds of layers as opposed to tens of layers).</a:t>
            </a:r>
          </a:p>
          <a:p>
            <a:r>
              <a:rPr lang="en-US" dirty="0">
                <a:solidFill>
                  <a:srgbClr val="313B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eeper networks are capable of learning more complex functions and representations of the input which should lead to better performance.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2CA0A-1440-4CE4-A636-8724E807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1" y="3552069"/>
            <a:ext cx="8183880" cy="2781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8DD76-CDD4-4773-949E-2CA4988D7D36}"/>
              </a:ext>
            </a:extLst>
          </p:cNvPr>
          <p:cNvSpPr txBox="1"/>
          <p:nvPr/>
        </p:nvSpPr>
        <p:spPr>
          <a:xfrm>
            <a:off x="6197600" y="6289040"/>
            <a:ext cx="6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https://www.jeremyjordan.me/convnet-architectures/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6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99BF-D324-4D60-86F8-87339D2D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A8864-C265-4F89-A8E0-8710B81F4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6535"/>
          </a:xfrm>
        </p:spPr>
        <p:txBody>
          <a:bodyPr/>
          <a:lstStyle/>
          <a:p>
            <a:r>
              <a:rPr lang="en-US" b="0" i="0" dirty="0" err="1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ResNeXt</a:t>
            </a:r>
            <a:r>
              <a:rPr lang="en-US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 is an extension of the deep residual network.</a:t>
            </a:r>
          </a:p>
          <a:p>
            <a:r>
              <a:rPr lang="en-US" dirty="0">
                <a:solidFill>
                  <a:srgbClr val="313B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replaces the standard residual block with one that leverages a "</a:t>
            </a:r>
            <a:r>
              <a:rPr lang="en-US" b="1" dirty="0">
                <a:solidFill>
                  <a:srgbClr val="090A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split-transform-merge</a:t>
            </a:r>
            <a:r>
              <a:rPr lang="en-US" b="0" i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strategy (ie. branched paths within a cell) which is more effective at benefiting model performance than increasing the width or depth of the network.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E8C99-9BEB-4821-8F8D-ECB66AB1E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3907693"/>
            <a:ext cx="8770918" cy="2604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B9467-557F-4CCA-BFE0-FF853330373D}"/>
              </a:ext>
            </a:extLst>
          </p:cNvPr>
          <p:cNvSpPr txBox="1"/>
          <p:nvPr/>
        </p:nvSpPr>
        <p:spPr>
          <a:xfrm>
            <a:off x="6197600" y="6289040"/>
            <a:ext cx="6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https://www.jeremyjordan.me/convnet-architectures/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75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28B7-9A8A-475A-858D-A480CF5C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0C346-6C59-4758-A78D-EF8808A0D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745"/>
            <a:ext cx="10515600" cy="3447415"/>
          </a:xfrm>
        </p:spPr>
        <p:txBody>
          <a:bodyPr/>
          <a:lstStyle/>
          <a:p>
            <a:r>
              <a:rPr lang="en-US" sz="2400" b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idea behind dense convolutional networks:</a:t>
            </a:r>
            <a:r>
              <a:rPr lang="en-US" sz="2400" b="1" dirty="0">
                <a:solidFill>
                  <a:srgbClr val="090A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may be useful to reference feature maps from earlier in the network</a:t>
            </a:r>
            <a:r>
              <a:rPr lang="en-US" sz="2400" b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dirty="0">
                <a:solidFill>
                  <a:srgbClr val="313B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 layer's feature map is concatenated to the input of </a:t>
            </a:r>
            <a:r>
              <a:rPr lang="en-US" sz="2400" b="0" dirty="0">
                <a:solidFill>
                  <a:srgbClr val="090A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successive layer</a:t>
            </a:r>
            <a:r>
              <a:rPr lang="en-US" sz="2400" b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within a dense block. This allows later layers within the network to </a:t>
            </a:r>
            <a:r>
              <a:rPr lang="en-US" sz="2400" b="0" dirty="0">
                <a:solidFill>
                  <a:srgbClr val="090A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directly</a:t>
            </a:r>
            <a:r>
              <a:rPr lang="en-US" sz="2400" b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leverage the features from earlier layers, which encouraging feature reuse within the network. </a:t>
            </a:r>
          </a:p>
          <a:p>
            <a:r>
              <a:rPr lang="en-US" sz="2400" b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authors state, "concatenating feature-maps learned by </a:t>
            </a:r>
            <a:r>
              <a:rPr lang="en-US" sz="2400" b="0" dirty="0">
                <a:solidFill>
                  <a:srgbClr val="090A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layers</a:t>
            </a:r>
            <a:r>
              <a:rPr lang="en-US" sz="2400" b="0" dirty="0">
                <a:solidFill>
                  <a:srgbClr val="313B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increases variation in the input of subsequent layers and improves efficiency."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09092-9D71-40C4-86E3-4ADC7CB6F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80" y="4683760"/>
            <a:ext cx="7272274" cy="1803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62B45B-483E-4909-A388-4D2675877606}"/>
              </a:ext>
            </a:extLst>
          </p:cNvPr>
          <p:cNvSpPr txBox="1"/>
          <p:nvPr/>
        </p:nvSpPr>
        <p:spPr>
          <a:xfrm>
            <a:off x="6197600" y="6289040"/>
            <a:ext cx="6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https://www.jeremyjordan.me/convnet-architectures/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3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2DC78-3C73-402E-8963-29FAF9A579B7}"/>
              </a:ext>
            </a:extLst>
          </p:cNvPr>
          <p:cNvSpPr txBox="1"/>
          <p:nvPr/>
        </p:nvSpPr>
        <p:spPr>
          <a:xfrm>
            <a:off x="1029918" y="3044279"/>
            <a:ext cx="9327168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400" b="1" dirty="0">
                <a:solidFill>
                  <a:srgbClr val="C00000"/>
                </a:solidFill>
                <a:cs typeface="+mj-cs"/>
              </a:rPr>
              <a:t>End of Tutorial</a:t>
            </a:r>
            <a:endParaRPr lang="ar-EG" sz="4400" b="1" dirty="0">
              <a:solidFill>
                <a:srgbClr val="C0000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602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0" y="1676400"/>
            <a:ext cx="10972800" cy="2316162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/>
              <a:t>Shaden</a:t>
            </a:r>
            <a:r>
              <a:rPr lang="en-US" sz="7200" dirty="0"/>
              <a:t> </a:t>
            </a:r>
            <a:endParaRPr lang="ar-E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05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بدايه جزء شادن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70213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0" y="1676400"/>
            <a:ext cx="10972800" cy="2316162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Omar </a:t>
            </a:r>
            <a:endParaRPr lang="ar-E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5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Tennis &amp; Baseball Image Classification Using CNN and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30706"/>
            <a:ext cx="9144000" cy="484094"/>
          </a:xfrm>
        </p:spPr>
        <p:txBody>
          <a:bodyPr>
            <a:normAutofit/>
          </a:bodyPr>
          <a:lstStyle/>
          <a:p>
            <a:r>
              <a:rPr lang="en-US" dirty="0"/>
              <a:t>GP – Training Phase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82" y="4235543"/>
            <a:ext cx="2987936" cy="1988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35" y="4235543"/>
            <a:ext cx="3213848" cy="2003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068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5600" cy="5647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377"/>
            <a:ext cx="10515600" cy="1557558"/>
          </a:xfrm>
        </p:spPr>
        <p:txBody>
          <a:bodyPr>
            <a:normAutofit/>
          </a:bodyPr>
          <a:lstStyle/>
          <a:p>
            <a:r>
              <a:rPr lang="en-US" dirty="0"/>
              <a:t>25 images for each Tennis balls and Baseballs </a:t>
            </a:r>
          </a:p>
          <a:p>
            <a:r>
              <a:rPr lang="en-US" dirty="0"/>
              <a:t>20 images for training set </a:t>
            </a:r>
          </a:p>
          <a:p>
            <a:r>
              <a:rPr lang="en-US" dirty="0"/>
              <a:t>5 images for test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50935"/>
            <a:ext cx="4649828" cy="1700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29" y="2350935"/>
            <a:ext cx="5525271" cy="1713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40083"/>
            <a:ext cx="10287000" cy="249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94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7600" y="172309"/>
            <a:ext cx="9327168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400" b="1" dirty="0">
                <a:solidFill>
                  <a:srgbClr val="C00000"/>
                </a:solidFill>
                <a:cs typeface="+mj-cs"/>
              </a:rPr>
              <a:t>Mind Mapping </a:t>
            </a:r>
            <a:endParaRPr lang="ar-EG" sz="44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1447800"/>
            <a:ext cx="863600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1- Platform Installation &amp; Work stations.</a:t>
            </a:r>
          </a:p>
          <a:p>
            <a:pPr algn="l" rtl="0"/>
            <a:b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 Data Collection. </a:t>
            </a:r>
            <a:b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 rtl="0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3- CNN &amp; Platform different  tutorials.</a:t>
            </a:r>
          </a:p>
          <a:p>
            <a:pPr algn="l" rtl="0"/>
            <a:b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4- Code Implementation.</a:t>
            </a:r>
            <a:endParaRPr lang="ar-EG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89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246529"/>
            <a:ext cx="10353761" cy="6947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89" y="1181664"/>
            <a:ext cx="10353762" cy="1211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Here we prepare the data and read it from the directory</a:t>
            </a:r>
          </a:p>
          <a:p>
            <a:r>
              <a:rPr lang="en-US" dirty="0"/>
              <a:t>Determining the batch size and the class mode which is “Binary” in our 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9" y="2633946"/>
            <a:ext cx="10919981" cy="339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144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1" cy="5871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CNN Model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048" y="805148"/>
            <a:ext cx="11712388" cy="2475935"/>
          </a:xfrm>
        </p:spPr>
        <p:txBody>
          <a:bodyPr>
            <a:normAutofit/>
          </a:bodyPr>
          <a:lstStyle/>
          <a:p>
            <a:r>
              <a:rPr lang="en-US" dirty="0"/>
              <a:t>Here we prepare the CNN layers to be applied on the input data </a:t>
            </a:r>
          </a:p>
          <a:p>
            <a:r>
              <a:rPr lang="en-US" dirty="0"/>
              <a:t>Defining the input to the Convolution, Max Pooling and Fully Connected layers</a:t>
            </a:r>
          </a:p>
          <a:p>
            <a:r>
              <a:rPr lang="en-US" dirty="0"/>
              <a:t>Using the activation function “</a:t>
            </a:r>
            <a:r>
              <a:rPr lang="en-US" dirty="0" err="1"/>
              <a:t>ReLu</a:t>
            </a:r>
            <a:r>
              <a:rPr lang="en-US" dirty="0"/>
              <a:t>” to receive the output from the convolution layer and swap all the negative values to Zeroes</a:t>
            </a:r>
          </a:p>
          <a:p>
            <a:r>
              <a:rPr lang="en-US" dirty="0"/>
              <a:t>Using the activation function “sigmoid” to classify the output into 2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3" y="3400277"/>
            <a:ext cx="11510683" cy="3242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011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476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518" y="1247404"/>
            <a:ext cx="10515600" cy="541057"/>
          </a:xfrm>
        </p:spPr>
        <p:txBody>
          <a:bodyPr/>
          <a:lstStyle/>
          <a:p>
            <a:r>
              <a:rPr lang="en-US" dirty="0"/>
              <a:t>Make Sure that the model is ready with all the given parameters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33" y="1788461"/>
            <a:ext cx="5591955" cy="4922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652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Compiling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4636"/>
            <a:ext cx="10515600" cy="917575"/>
          </a:xfrm>
        </p:spPr>
        <p:txBody>
          <a:bodyPr>
            <a:normAutofit/>
          </a:bodyPr>
          <a:lstStyle/>
          <a:p>
            <a:r>
              <a:rPr lang="en-US" dirty="0"/>
              <a:t>Here we compile the model and define its loss function, optimizer, learning rate and metrics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5593"/>
            <a:ext cx="10600597" cy="1404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41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0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4639"/>
            <a:ext cx="10515600" cy="998257"/>
          </a:xfrm>
        </p:spPr>
        <p:txBody>
          <a:bodyPr>
            <a:normAutofit/>
          </a:bodyPr>
          <a:lstStyle/>
          <a:p>
            <a:r>
              <a:rPr lang="en-US" dirty="0"/>
              <a:t>Here we define a function that stops the model training after reaching a specific accuracy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4565"/>
            <a:ext cx="10154064" cy="23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398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pPr algn="ctr"/>
            <a:r>
              <a:rPr lang="en-US" dirty="0"/>
              <a:t>Model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9554"/>
            <a:ext cx="10515600" cy="1304364"/>
          </a:xfrm>
        </p:spPr>
        <p:txBody>
          <a:bodyPr/>
          <a:lstStyle/>
          <a:p>
            <a:r>
              <a:rPr lang="en-US" dirty="0"/>
              <a:t>Here we begin training the model over certain number of epochs using </a:t>
            </a:r>
            <a:r>
              <a:rPr lang="en-US" dirty="0" err="1"/>
              <a:t>model.fit</a:t>
            </a:r>
            <a:r>
              <a:rPr lang="en-US" dirty="0"/>
              <a:t>() which take the training data and the validation data sets as parameters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61" y="3198346"/>
            <a:ext cx="6884533" cy="2002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46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322"/>
          </a:xfrm>
        </p:spPr>
        <p:txBody>
          <a:bodyPr/>
          <a:lstStyle/>
          <a:p>
            <a:pPr algn="ctr"/>
            <a:r>
              <a:rPr lang="en-US" dirty="0"/>
              <a:t>Model Training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6" y="1264025"/>
            <a:ext cx="10812567" cy="517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7975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557"/>
          </a:xfrm>
        </p:spPr>
        <p:txBody>
          <a:bodyPr/>
          <a:lstStyle/>
          <a:p>
            <a:pPr algn="ctr"/>
            <a:r>
              <a:rPr lang="en-US" dirty="0"/>
              <a:t>Model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3682"/>
            <a:ext cx="10515600" cy="1438836"/>
          </a:xfrm>
        </p:spPr>
        <p:txBody>
          <a:bodyPr/>
          <a:lstStyle/>
          <a:p>
            <a:r>
              <a:rPr lang="en-US" dirty="0"/>
              <a:t>Here we test our model by giving it images from the test dataset</a:t>
            </a:r>
          </a:p>
          <a:p>
            <a:r>
              <a:rPr lang="en-US" dirty="0"/>
              <a:t>We can see that it classifies correctly the tennis ball and baseball images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94" y="2662518"/>
            <a:ext cx="4754229" cy="3889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58" y="3521075"/>
            <a:ext cx="4616243" cy="3031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9806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193"/>
          </a:xfrm>
        </p:spPr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213"/>
            <a:ext cx="10515600" cy="195299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https://www.coursera.org/learn/building-deep-learning-models-with-tensorflow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https://www.youtube.com/watch?v=91o5XK_6PXU</a:t>
            </a:r>
            <a:endParaRPr lang="en-US" dirty="0"/>
          </a:p>
          <a:p>
            <a:r>
              <a:rPr lang="en-US" dirty="0">
                <a:hlinkClick r:id="rId4"/>
              </a:rPr>
              <a:t>https://www.tensorflow.org/tutorials/images/classification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0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0" y="1676400"/>
            <a:ext cx="10972800" cy="2316162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/>
              <a:t>Zeinab</a:t>
            </a:r>
            <a:endParaRPr lang="ar-E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13467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CNN Tutorial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87" y="3151888"/>
            <a:ext cx="7705165" cy="28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1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D133BB-11D4-4EE6-A5C5-FCE3F8D7759D}"/>
              </a:ext>
            </a:extLst>
          </p:cNvPr>
          <p:cNvSpPr txBox="1"/>
          <p:nvPr/>
        </p:nvSpPr>
        <p:spPr>
          <a:xfrm>
            <a:off x="1995055" y="299256"/>
            <a:ext cx="854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Flow or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D57CF-304C-421B-98A3-0D4F3F125C9A}"/>
              </a:ext>
            </a:extLst>
          </p:cNvPr>
          <p:cNvSpPr txBox="1"/>
          <p:nvPr/>
        </p:nvSpPr>
        <p:spPr>
          <a:xfrm>
            <a:off x="7071745" y="5975122"/>
            <a:ext cx="7176271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https://hackr.io/blog/pytorch-vs-tensorflow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42764-F3F1-4838-BF02-C54D28F50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31" y="1288761"/>
            <a:ext cx="7176271" cy="4404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E26CD-0045-4F5F-9D9D-17FF43053706}"/>
              </a:ext>
            </a:extLst>
          </p:cNvPr>
          <p:cNvSpPr txBox="1"/>
          <p:nvPr/>
        </p:nvSpPr>
        <p:spPr>
          <a:xfrm>
            <a:off x="227599" y="1727805"/>
            <a:ext cx="44109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frameworks are useful and have a huge community behind them. Both provide machine learning libraries to achieve various tasks and get the job done. </a:t>
            </a:r>
            <a:r>
              <a:rPr lang="en-US" b="1" i="0" dirty="0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 is a powerful and deep learning tool with active visualization and debugging capabilities. It also has support for mobile platforms and offers production-ready deployment. </a:t>
            </a:r>
            <a:r>
              <a:rPr lang="en-US" b="0" i="0" dirty="0" err="1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b="0" i="0" dirty="0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on the flip side, is still gaining momentum and </a:t>
            </a:r>
            <a:r>
              <a:rPr lang="en-US" b="1" i="0" dirty="0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attracting Python developers as it’s more Python friendly</a:t>
            </a:r>
            <a:r>
              <a:rPr lang="en-US" b="0" i="0" dirty="0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b="0" i="0" dirty="0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summary, </a:t>
            </a:r>
            <a:r>
              <a:rPr lang="en-US" b="1" i="0" dirty="0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 is used to make things faster and build AI-related products, while research-oriented developers prefer </a:t>
            </a:r>
            <a:r>
              <a:rPr lang="en-US" b="1" i="0" dirty="0" err="1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b="1" i="0" dirty="0">
                <a:solidFill>
                  <a:srgbClr val="001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8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A06846-3A52-411E-ADE6-C0CFB7C6D389}"/>
              </a:ext>
            </a:extLst>
          </p:cNvPr>
          <p:cNvSpPr txBox="1"/>
          <p:nvPr/>
        </p:nvSpPr>
        <p:spPr>
          <a:xfrm>
            <a:off x="782054" y="299259"/>
            <a:ext cx="10082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to classify between old and young people</a:t>
            </a:r>
            <a:r>
              <a:rPr lang="en-US" sz="4000" dirty="0"/>
              <a:t>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D7D8A-47AE-48D9-A573-330546275D03}"/>
              </a:ext>
            </a:extLst>
          </p:cNvPr>
          <p:cNvSpPr txBox="1"/>
          <p:nvPr/>
        </p:nvSpPr>
        <p:spPr>
          <a:xfrm>
            <a:off x="349134" y="1541329"/>
            <a:ext cx="11604567" cy="541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Installation: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Anaconda:  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https://www.anaconda.com/products/individual</a:t>
            </a:r>
            <a:endParaRPr lang="en-US" sz="2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nstall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ytorch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 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https://pytorch.org/get-started/locally/</a:t>
            </a:r>
            <a:endParaRPr lang="en-US" sz="2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nstall CUDA:        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https://developer.nvidia.com/cuda-downloads?target_os=Windows&amp;target_arch=x86_64&amp;target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_version=10&amp;target_type=</a:t>
            </a:r>
            <a:r>
              <a:rPr lang="en-US" sz="24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exelocal</a:t>
            </a:r>
            <a:r>
              <a:rPr lang="en-US" sz="24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(I think I can use GPU, but my system is AMD not Nvidia so I cannot use it)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2- Study </a:t>
            </a:r>
            <a:r>
              <a:rPr lang="en-US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PyTorch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Tutorial: </a:t>
            </a:r>
            <a:r>
              <a:rPr lang="en-US" sz="1800" u="sng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https://pytorch.org/tutorials/beginner/blitz/tensor_tutorial.html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4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5A5C8-89D8-42BA-9582-C1BB533E7FEC}"/>
              </a:ext>
            </a:extLst>
          </p:cNvPr>
          <p:cNvSpPr txBox="1"/>
          <p:nvPr/>
        </p:nvSpPr>
        <p:spPr>
          <a:xfrm>
            <a:off x="336288" y="1158177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F8CA2-FEE1-4CDD-AF29-28AC74AD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51" y="1916367"/>
            <a:ext cx="7590178" cy="1903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873101-61D9-4107-9DDD-801534CF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63" y="5080000"/>
            <a:ext cx="7552074" cy="9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70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E2D88-B18C-4BFE-B329-10EB8852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52" y="917752"/>
            <a:ext cx="7574936" cy="52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78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B123CA-3C1E-44C9-9F4A-41760DB126F3}"/>
              </a:ext>
            </a:extLst>
          </p:cNvPr>
          <p:cNvSpPr txBox="1"/>
          <p:nvPr/>
        </p:nvSpPr>
        <p:spPr>
          <a:xfrm>
            <a:off x="410718" y="260682"/>
            <a:ext cx="1169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architecture</a:t>
            </a:r>
            <a:endParaRPr 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17CD3-C61B-4A96-872E-DEB20E38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8" y="1404767"/>
            <a:ext cx="5332562" cy="3825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12AC2-6644-4041-ABEB-DAD1AB766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17" y="2465951"/>
            <a:ext cx="5932536" cy="36644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48E0E2-21DE-4204-9D96-BFDBD71CA81B}"/>
              </a:ext>
            </a:extLst>
          </p:cNvPr>
          <p:cNvSpPr txBox="1"/>
          <p:nvPr/>
        </p:nvSpPr>
        <p:spPr>
          <a:xfrm>
            <a:off x="144264" y="6452702"/>
            <a:ext cx="642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https://pytorch.org/tutorials/beginner/blitz/cifar10_tutorial.html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B25DF2-88A0-4D9B-BD11-B7F2F8A36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1328"/>
            <a:ext cx="5921253" cy="777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F27CBC-48F7-43BB-9D78-69B5282FC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8" y="5353096"/>
            <a:ext cx="5332562" cy="9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7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15A79-F717-450C-9BD3-35FF7F26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162560"/>
            <a:ext cx="11569566" cy="5537200"/>
          </a:xfrm>
        </p:spPr>
        <p:txBody>
          <a:bodyPr>
            <a:norm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 Loss Functions:</a:t>
            </a:r>
            <a:endParaRPr lang="en-US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 of loss functions in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yTorch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Absolute Error Loss : used in regression problem.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Squared Error Loss: used in regression problem.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Negative Log-Likelihood Loss: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Multi-class classification problems.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Cross-Entropy Loss: Binary classification tasks.</a:t>
            </a:r>
            <a:endParaRPr lang="en-US" sz="2000" dirty="0">
              <a:effectLst/>
              <a:highlight>
                <a:srgbClr val="00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Hinge Embedding Loss: used in classification problems, especially when determining if two inputs are dissimilar or similar.  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Margin Ranking Loss: used in ranking problems.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Triplet Margin Loss: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etermining the relative similarity existing between samples, It is used in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content-based retrieval problems.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Kullback-Leibler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divergence: approximating complex functions and multi-class classification tasks.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200400" algn="ctr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07000"/>
              </a:lnSpc>
              <a:spcBef>
                <a:spcPts val="0"/>
              </a:spcBef>
              <a:buNone/>
              <a:tabLst>
                <a:tab pos="3200400" algn="ctr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fit loss function in this problem is  Cross-Entropy Loss</a:t>
            </a:r>
            <a:endParaRPr lang="en-US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200400" algn="ctr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BF55A-A0C3-422B-9CBB-4C4261D4C7F6}"/>
              </a:ext>
            </a:extLst>
          </p:cNvPr>
          <p:cNvSpPr txBox="1"/>
          <p:nvPr/>
        </p:nvSpPr>
        <p:spPr>
          <a:xfrm>
            <a:off x="7081520" y="6167120"/>
            <a:ext cx="4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https://neptune.ai/blog/pytorch-loss-functions</a:t>
            </a:r>
            <a:endParaRPr lang="en-US" sz="180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73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0528D3-082D-41D5-9D27-96524125852B}"/>
              </a:ext>
            </a:extLst>
          </p:cNvPr>
          <p:cNvSpPr txBox="1"/>
          <p:nvPr/>
        </p:nvSpPr>
        <p:spPr>
          <a:xfrm>
            <a:off x="711200" y="341958"/>
            <a:ext cx="106070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6- Optimizers: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C3C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 role is to store and update the parameter state based on the calculated gradients of the loss function.</a:t>
            </a:r>
          </a:p>
          <a:p>
            <a:endParaRPr lang="en-US" sz="2000" b="0" i="0" dirty="0">
              <a:solidFill>
                <a:srgbClr val="3C3C3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C3C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each optimizer varies according to model, dataset used.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6C3CA-E168-4928-A37E-E8736EB3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61" y="2875280"/>
            <a:ext cx="8298899" cy="3401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D21305-506E-4FD8-A231-4CDD9E1BDBFF}"/>
              </a:ext>
            </a:extLst>
          </p:cNvPr>
          <p:cNvSpPr txBox="1"/>
          <p:nvPr/>
        </p:nvSpPr>
        <p:spPr>
          <a:xfrm>
            <a:off x="2103120" y="6223316"/>
            <a:ext cx="1008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https://medium.com/octavian-ai/which-optimizer-and-learning-rate-should-i-use-for-deep-learning-5acb418f9b2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97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4C03-B49D-40AB-87F8-6B4C1AB2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 tried SGD and Adam optimizers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DDF4F2F-CBA7-4D98-9029-41A650795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67819"/>
              </p:ext>
            </p:extLst>
          </p:nvPr>
        </p:nvGraphicFramePr>
        <p:xfrm>
          <a:off x="2032000" y="1928706"/>
          <a:ext cx="8128000" cy="357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248824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96426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SGD(Stochastic Gradient Descent)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61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descent is the rate of loss function w.r.t the weights and model parameters.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technique implementing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adaptive learning rate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(i.e.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a separate learning rate for each parameter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52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weights are updated after looping via each training sample.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 in some areas does not converge to an optimal solution.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352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CFD3E2-5A8F-4809-B8FA-2D2FC052A67B}"/>
              </a:ext>
            </a:extLst>
          </p:cNvPr>
          <p:cNvSpPr txBox="1"/>
          <p:nvPr/>
        </p:nvSpPr>
        <p:spPr>
          <a:xfrm>
            <a:off x="3545840" y="627888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https://medium.com/@Biboswan98/optim-adam-vs-optim-sgd-lets-dive-in-8dbf1890fbdc 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03531-B779-4999-A0DB-F6389C389B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4146550"/>
            <a:ext cx="2834640" cy="12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73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4B32-860B-4C9B-94ED-BE4B51DE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7-Final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1D953-6FE5-43F5-ADE9-D097095CE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3899"/>
            <a:ext cx="8956040" cy="2021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E556A-C5D5-4740-9711-7D31EB931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99" y="3718560"/>
            <a:ext cx="9472481" cy="29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65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9691-E30A-4AD4-BB50-51703D08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58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8-Test the model on new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2BB8A-8D1F-4B9E-A8AB-42F3AC0606F2}"/>
              </a:ext>
            </a:extLst>
          </p:cNvPr>
          <p:cNvSpPr txBox="1"/>
          <p:nvPr/>
        </p:nvSpPr>
        <p:spPr>
          <a:xfrm>
            <a:off x="4259178" y="6211669"/>
            <a:ext cx="8037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https://heartbeat.fritz.ai/basics-of-image-classification-with-pytorch-2f8973c51864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79AA4-44F0-4221-BBB8-FBDED9E32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23474"/>
            <a:ext cx="6428875" cy="4760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C2888-3FFC-4508-A7F1-4EB2244C9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02" y="2038752"/>
            <a:ext cx="2728196" cy="4017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19D8ED-61C0-415F-952A-485312B5CCA1}"/>
              </a:ext>
            </a:extLst>
          </p:cNvPr>
          <p:cNvSpPr txBox="1"/>
          <p:nvPr/>
        </p:nvSpPr>
        <p:spPr>
          <a:xfrm>
            <a:off x="8277725" y="1376561"/>
            <a:ext cx="2887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60371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860"/>
            <a:ext cx="10515600" cy="21515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Introduction.</a:t>
            </a:r>
          </a:p>
          <a:p>
            <a:r>
              <a:rPr lang="en-US" dirty="0"/>
              <a:t>What is CNN?</a:t>
            </a:r>
          </a:p>
          <a:p>
            <a:r>
              <a:rPr lang="en-US" dirty="0"/>
              <a:t>CNN Applications.</a:t>
            </a:r>
          </a:p>
          <a:p>
            <a:r>
              <a:rPr lang="en-US" dirty="0"/>
              <a:t>CNN Layers.</a:t>
            </a:r>
          </a:p>
          <a:p>
            <a:r>
              <a:rPr lang="en-US" dirty="0"/>
              <a:t>Common CNN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3082557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300B5E-1832-4E00-BE58-5A660C383397}"/>
              </a:ext>
            </a:extLst>
          </p:cNvPr>
          <p:cNvSpPr txBox="1"/>
          <p:nvPr/>
        </p:nvSpPr>
        <p:spPr>
          <a:xfrm>
            <a:off x="1534722" y="1704979"/>
            <a:ext cx="9122556" cy="363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Trial 1: for training set(Old  &amp; Young) of range 3000, test set (Old &amp; Young) of range = 1000 , accuracy = 49%. 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Trial 2: for training set (Old &amp; Young) of range 6000, test set (Old &amp; Young) of range = 2000 , accuracy = 49%.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Trial 3: for training set (Old &amp; Young) of range 72000, test set (Old &amp; Young) of range = 10000 , accuracy = 74%.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111901E-E1D5-4DC1-8850-E71AA367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663" y="797825"/>
            <a:ext cx="10515600" cy="721894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9-Try to improve the model: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47703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7D007C-8183-4F10-973F-2BDAE8ACF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92884"/>
              </p:ext>
            </p:extLst>
          </p:nvPr>
        </p:nvGraphicFramePr>
        <p:xfrm>
          <a:off x="657725" y="1287379"/>
          <a:ext cx="10976811" cy="34822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3941">
                  <a:extLst>
                    <a:ext uri="{9D8B030D-6E8A-4147-A177-3AD203B41FA5}">
                      <a16:colId xmlns:a16="http://schemas.microsoft.com/office/drawing/2014/main" val="3064268121"/>
                    </a:ext>
                  </a:extLst>
                </a:gridCol>
                <a:gridCol w="2512870">
                  <a:extLst>
                    <a:ext uri="{9D8B030D-6E8A-4147-A177-3AD203B41FA5}">
                      <a16:colId xmlns:a16="http://schemas.microsoft.com/office/drawing/2014/main" val="1664375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Change in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in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62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1- Change SGD optimizer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</a:t>
                      </a:r>
                      <a:r>
                        <a:rPr lang="en-US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nesterov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momentum with Lr = 0.0001 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74% to 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6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2- Increase number of epochs from 2 to 5 with SGD optimizer, Lr=0.001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74% to 76%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22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3- Change to Adam optimizer with 2 epochs,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 = 0.0005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74% (No change in acc)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854309"/>
                  </a:ext>
                </a:extLst>
              </a:tr>
              <a:tr h="499712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3- Use Adam optimizer with 2 epochs,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Lr = 0.0001 or Lr = 0.001 or Lr=0.00146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From 74% to 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210260"/>
                  </a:ext>
                </a:extLst>
              </a:tr>
              <a:tr h="499712">
                <a:tc>
                  <a:txBody>
                    <a:bodyPr/>
                    <a:lstStyle/>
                    <a:p>
                      <a:r>
                        <a:rPr lang="en-US" dirty="0"/>
                        <a:t>4- Use to Adam optimizer with 3 epochs,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Lr=0.00146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76% to 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63285"/>
                  </a:ext>
                </a:extLst>
              </a:tr>
              <a:tr h="499712">
                <a:tc>
                  <a:txBody>
                    <a:bodyPr/>
                    <a:lstStyle/>
                    <a:p>
                      <a:r>
                        <a:rPr lang="en-US" dirty="0"/>
                        <a:t>4- Use Adam optimizer with 5 epochs,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 = 0.0001 or Lr = 0.001 or Lr=0.00146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76% to 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533259"/>
                  </a:ext>
                </a:extLst>
              </a:tr>
              <a:tr h="499712">
                <a:tc>
                  <a:txBody>
                    <a:bodyPr/>
                    <a:lstStyle/>
                    <a:p>
                      <a:r>
                        <a:rPr lang="en-US" dirty="0"/>
                        <a:t>5- Use Adam optimizer with 6 epochs or 10 epochs ,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Lr=0.00146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75% (No change in acc)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9910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3D3246-BA3C-4F70-A9BE-E7E414AA6DC2}"/>
              </a:ext>
            </a:extLst>
          </p:cNvPr>
          <p:cNvSpPr txBox="1"/>
          <p:nvPr/>
        </p:nvSpPr>
        <p:spPr>
          <a:xfrm>
            <a:off x="657725" y="5113421"/>
            <a:ext cx="10976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version is using Adam optimizer with Lr  </a:t>
            </a:r>
            <a:r>
              <a:rPr lang="en-US" sz="2800" b="1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0.0001 or Lr = 0.001 or Lr=0.00146 on 2epochs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3440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48F2-5E4F-461D-A0BE-47D2ED6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11-To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D0E9-4697-4B28-A069-1DA3FA3D6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1- Split data into train ,validation and test sets.</a:t>
            </a:r>
          </a:p>
          <a:p>
            <a:pPr marL="0" indent="0">
              <a:buNone/>
            </a:pPr>
            <a:r>
              <a:rPr lang="en-US" dirty="0"/>
              <a:t>2- Try different models and compare accuracies.</a:t>
            </a:r>
          </a:p>
          <a:p>
            <a:pPr marL="0" indent="0">
              <a:buNone/>
            </a:pPr>
            <a:r>
              <a:rPr lang="en-US" dirty="0"/>
              <a:t>3- Use online GPUs to decrease computational time of deeper models and increase training set.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33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0" y="1676400"/>
            <a:ext cx="10972800" cy="2316162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Mohammed </a:t>
            </a:r>
            <a:r>
              <a:rPr lang="en-US" sz="7200" dirty="0" err="1"/>
              <a:t>Elsayed</a:t>
            </a:r>
            <a:endParaRPr lang="ar-E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824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6005"/>
            <a:ext cx="932716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b="1" dirty="0">
                <a:solidFill>
                  <a:srgbClr val="C00000"/>
                </a:solidFill>
                <a:cs typeface="+mj-cs"/>
              </a:rPr>
              <a:t>Why Use PyTorch Instead Of Numpy …?!</a:t>
            </a:r>
            <a:endParaRPr lang="ar-EG" sz="32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200" y="1143001"/>
            <a:ext cx="589280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1- Numpy is a great framework, but it cannot utilize GPUs to accelerate its numerical computations. For modern deep neural networks, GPUs often provide speedups of 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50x or greater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so unfortunately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numpy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won’t be enough for modern deep learning</a:t>
            </a:r>
            <a:endParaRPr lang="ar-EG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6506" y="1143001"/>
            <a:ext cx="5523607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 Here we introduce the most fundamental PyTorch concept: the Tensor. A PyTorch Tensor is conceptually identical to a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numpy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array: a Tensor is an n-dimensional array, and PyTorch provides many functions for operating on these Tensors. Behind the scenes, Tensors can keep track of a computational graph and gradients, but they’re also useful as a generic tool for scientific computing.</a:t>
            </a:r>
          </a:p>
          <a:p>
            <a:pPr algn="l"/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657600"/>
            <a:ext cx="47752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3- Also unlike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numpy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PyTorch Tensors can utilize GPUs to accelerate their numeric computations. To run a PyTorch Tensor on GPU, you simply need to specify the correct device.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535285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0800" y="156003"/>
            <a:ext cx="932716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b="1" dirty="0">
                <a:solidFill>
                  <a:srgbClr val="C00000"/>
                </a:solidFill>
                <a:cs typeface="+mj-cs"/>
              </a:rPr>
              <a:t>GPU </a:t>
            </a:r>
            <a:r>
              <a:rPr lang="en-US" sz="4000" b="1" dirty="0" err="1">
                <a:solidFill>
                  <a:srgbClr val="C00000"/>
                </a:solidFill>
                <a:cs typeface="+mj-cs"/>
              </a:rPr>
              <a:t>Vs</a:t>
            </a:r>
            <a:r>
              <a:rPr lang="en-US" sz="4000" b="1" dirty="0">
                <a:solidFill>
                  <a:srgbClr val="C00000"/>
                </a:solidFill>
                <a:cs typeface="+mj-cs"/>
              </a:rPr>
              <a:t> CPU</a:t>
            </a:r>
            <a:endParaRPr lang="ar-EG" sz="4000" b="1" dirty="0">
              <a:solidFill>
                <a:srgbClr val="C00000"/>
              </a:solidFill>
              <a:cs typeface="+mj-cs"/>
            </a:endParaRPr>
          </a:p>
        </p:txBody>
      </p:sp>
      <p:pic>
        <p:nvPicPr>
          <p:cNvPr id="1026" name="Picture 2" descr="C:\Users\AG\Desktop\gpu vs cpu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52" y="2743200"/>
            <a:ext cx="9245601" cy="31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200" y="1219201"/>
            <a:ext cx="7924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 All Deep learning work need millions of multiplications and division processes  witch are computationally expensive in processing, so we need a core that can make this process parallel for fast processing rater than do in series. </a:t>
            </a:r>
            <a:endParaRPr lang="ar-EG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86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0800" y="156003"/>
            <a:ext cx="932716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b="1" dirty="0">
                <a:solidFill>
                  <a:srgbClr val="C00000"/>
                </a:solidFill>
                <a:cs typeface="+mj-cs"/>
              </a:rPr>
              <a:t>What is NVidia CUDA …?!</a:t>
            </a:r>
            <a:endParaRPr lang="ar-EG" sz="40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200" y="1219200"/>
            <a:ext cx="7924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CUDA is a parallel computing platform and programming model that makes using a GPU for general purpose computing simple and elegant.</a:t>
            </a:r>
            <a:endParaRPr lang="ar-EG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0423" y="2590800"/>
            <a:ext cx="7924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2- The CUDA platform is a software layer that gives direct access to the GPU's virtual and parallel computational elements.</a:t>
            </a:r>
            <a:endParaRPr lang="ar-EG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4038601"/>
            <a:ext cx="7924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 This accessibility makes it easier for specialists in parallel programming to use GPU resources.</a:t>
            </a:r>
            <a:endParaRPr lang="ar-EG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70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0800" y="156003"/>
            <a:ext cx="932716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b="1" dirty="0">
                <a:solidFill>
                  <a:srgbClr val="C00000"/>
                </a:solidFill>
                <a:cs typeface="+mj-cs"/>
              </a:rPr>
              <a:t>CUDA with PyTorch</a:t>
            </a:r>
            <a:endParaRPr lang="ar-EG" sz="40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200" y="914400"/>
            <a:ext cx="85344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 To use the control of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cuda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over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pytorch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processing, we must install specific version of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pytorch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satisfies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cuda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usage. </a:t>
            </a:r>
          </a:p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Follow this link 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https://pytorch.org/get-started/locally/</a:t>
            </a:r>
            <a:endParaRPr lang="ar-E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632" y="2463692"/>
            <a:ext cx="932716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b="1" dirty="0">
                <a:solidFill>
                  <a:srgbClr val="C00000"/>
                </a:solidFill>
                <a:cs typeface="+mj-cs"/>
              </a:rPr>
              <a:t>Problems With CUDA</a:t>
            </a:r>
            <a:endParaRPr lang="ar-EG" sz="32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400" y="3011270"/>
            <a:ext cx="7924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 It is only work on NVidia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so its not supported in my pc : </a:t>
            </a:r>
            <a:r>
              <a:rPr lang="en-US" b="1" dirty="0">
                <a:solidFill>
                  <a:srgbClr val="FF0000"/>
                </a:solidFill>
              </a:rPr>
              <a:t>Radeon (TM) RX 550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632" y="3962401"/>
            <a:ext cx="932716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b="1" dirty="0">
                <a:solidFill>
                  <a:srgbClr val="C00000"/>
                </a:solidFill>
                <a:cs typeface="+mj-cs"/>
              </a:rPr>
              <a:t>Solutions</a:t>
            </a:r>
            <a:endParaRPr lang="ar-EG" sz="32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197" y="4547175"/>
            <a:ext cx="1149940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 Online GPUS ( Free or  paid ) : </a:t>
            </a:r>
          </a:p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i) Free like Paper Space : it gives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free but low performance (data upload problem)</a:t>
            </a:r>
          </a:p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ii) Paid: Wait for fund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 Our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without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cuda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PyTorch ROCM 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74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0800" y="156003"/>
            <a:ext cx="932716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b="1" dirty="0">
                <a:solidFill>
                  <a:srgbClr val="C00000"/>
                </a:solidFill>
                <a:cs typeface="+mj-cs"/>
              </a:rPr>
              <a:t>Male &amp; Female Classification</a:t>
            </a:r>
            <a:endParaRPr lang="ar-EG" sz="40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632" y="1203296"/>
            <a:ext cx="93271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>
                <a:solidFill>
                  <a:srgbClr val="C00000"/>
                </a:solidFill>
                <a:cs typeface="+mj-cs"/>
              </a:rPr>
              <a:t>i) Data Collection &amp; Splitting </a:t>
            </a:r>
            <a:endParaRPr lang="ar-EG" sz="28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400" y="1750874"/>
            <a:ext cx="10464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 Search on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Kaggle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datasets </a:t>
            </a:r>
          </a:p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source: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https://www.kaggle.com/cashutosh/gender-classification-dataset </a:t>
            </a:r>
          </a:p>
          <a:p>
            <a:pPr algn="l" rtl="0"/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 rtl="0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 Data Content : </a:t>
            </a:r>
            <a:r>
              <a:rPr lang="en-US" b="1" dirty="0"/>
              <a:t>The data set is of cropped images of male and female . It is split into </a:t>
            </a:r>
            <a:r>
              <a:rPr lang="en-US" b="1" dirty="0">
                <a:solidFill>
                  <a:srgbClr val="C00000"/>
                </a:solidFill>
              </a:rPr>
              <a:t>training</a:t>
            </a:r>
            <a:r>
              <a:rPr lang="en-US" b="1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validation</a:t>
            </a:r>
            <a:r>
              <a:rPr lang="en-US" b="1" dirty="0"/>
              <a:t> directory. Training contains </a:t>
            </a:r>
            <a:r>
              <a:rPr lang="en-US" b="1" dirty="0">
                <a:solidFill>
                  <a:srgbClr val="C00000"/>
                </a:solidFill>
              </a:rPr>
              <a:t>~23,000 </a:t>
            </a:r>
            <a:r>
              <a:rPr lang="en-US" b="1" dirty="0"/>
              <a:t>images of each class and validation directory contains </a:t>
            </a:r>
            <a:r>
              <a:rPr lang="en-US" b="1" dirty="0">
                <a:solidFill>
                  <a:srgbClr val="C00000"/>
                </a:solidFill>
              </a:rPr>
              <a:t>~5,500 </a:t>
            </a:r>
            <a:r>
              <a:rPr lang="en-US" b="1" dirty="0"/>
              <a:t>images of each class.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632" y="3918694"/>
            <a:ext cx="93271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>
                <a:solidFill>
                  <a:srgbClr val="C00000"/>
                </a:solidFill>
                <a:cs typeface="+mj-cs"/>
              </a:rPr>
              <a:t>ii) Data Preprocessing</a:t>
            </a:r>
            <a:endParaRPr lang="ar-EG" sz="28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400" y="4466272"/>
            <a:ext cx="1066800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 Resize: We need to resize the images to be (32*32) that will fit with our model.</a:t>
            </a:r>
          </a:p>
          <a:p>
            <a:pPr algn="l" rtl="0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rtl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 Normalize: This help deep learning to learn faster and reduce the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skewness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so we normalize all images to [-1,1].</a:t>
            </a:r>
          </a:p>
          <a:p>
            <a:pPr algn="l" rtl="0"/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38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632" y="304800"/>
            <a:ext cx="93271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>
                <a:solidFill>
                  <a:srgbClr val="C00000"/>
                </a:solidFill>
                <a:cs typeface="+mj-cs"/>
              </a:rPr>
              <a:t>iii) Read Data &amp; Convert it to </a:t>
            </a:r>
            <a:r>
              <a:rPr lang="en-US" sz="2800" b="1" dirty="0" err="1">
                <a:solidFill>
                  <a:srgbClr val="C00000"/>
                </a:solidFill>
                <a:cs typeface="+mj-cs"/>
              </a:rPr>
              <a:t>pytorch</a:t>
            </a:r>
            <a:r>
              <a:rPr lang="en-US" sz="2800" b="1" dirty="0">
                <a:solidFill>
                  <a:srgbClr val="C00000"/>
                </a:solidFill>
                <a:cs typeface="+mj-cs"/>
              </a:rPr>
              <a:t> tensors </a:t>
            </a:r>
            <a:endParaRPr lang="ar-EG" sz="2800" b="1" dirty="0">
              <a:solidFill>
                <a:srgbClr val="C00000"/>
              </a:solidFill>
              <a:cs typeface="+mj-cs"/>
            </a:endParaRPr>
          </a:p>
        </p:txBody>
      </p:sp>
      <p:pic>
        <p:nvPicPr>
          <p:cNvPr id="2050" name="Picture 2" descr="C:\Users\AG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1785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86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2481"/>
          </a:xfrm>
        </p:spPr>
        <p:txBody>
          <a:bodyPr/>
          <a:lstStyle/>
          <a:p>
            <a:r>
              <a:rPr lang="en-US" dirty="0"/>
              <a:t>Original Goal:</a:t>
            </a:r>
          </a:p>
          <a:p>
            <a:pPr marL="0" indent="0">
              <a:buNone/>
            </a:pPr>
            <a:r>
              <a:rPr lang="en-US" dirty="0"/>
              <a:t>“How to create good representations of the visual world in a way it could be used to support recognition”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Detect and classify objects into categories</a:t>
            </a:r>
          </a:p>
          <a:p>
            <a:pPr lvl="1"/>
            <a:r>
              <a:rPr lang="en-US" dirty="0"/>
              <a:t>Independence from pose, scale, illumination, conformation and clutter</a:t>
            </a:r>
          </a:p>
        </p:txBody>
      </p:sp>
    </p:spTree>
    <p:extLst>
      <p:ext uri="{BB962C8B-B14F-4D97-AF65-F5344CB8AC3E}">
        <p14:creationId xmlns:p14="http://schemas.microsoft.com/office/powerpoint/2010/main" val="3741512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632" y="304800"/>
            <a:ext cx="93271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>
                <a:solidFill>
                  <a:srgbClr val="C00000"/>
                </a:solidFill>
                <a:cs typeface="+mj-cs"/>
              </a:rPr>
              <a:t>iv) Neural Network </a:t>
            </a:r>
            <a:endParaRPr lang="ar-EG" sz="2800" b="1" dirty="0">
              <a:solidFill>
                <a:srgbClr val="C00000"/>
              </a:solidFill>
              <a:cs typeface="+mj-cs"/>
            </a:endParaRPr>
          </a:p>
        </p:txBody>
      </p:sp>
      <p:pic>
        <p:nvPicPr>
          <p:cNvPr id="3075" name="Picture 3" descr="C:\Users\AG\Desktop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5283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G\Desktop\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8800"/>
            <a:ext cx="5791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352501" y="1143000"/>
            <a:ext cx="59743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err="1">
                <a:solidFill>
                  <a:srgbClr val="C00000"/>
                </a:solidFill>
                <a:cs typeface="+mj-cs"/>
              </a:rPr>
              <a:t>LeNet</a:t>
            </a:r>
            <a:r>
              <a:rPr lang="en-US" sz="2800" b="1" dirty="0">
                <a:solidFill>
                  <a:srgbClr val="C00000"/>
                </a:solidFill>
                <a:cs typeface="+mj-cs"/>
              </a:rPr>
              <a:t> 5 </a:t>
            </a:r>
            <a:endParaRPr lang="ar-EG" sz="28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78965" y="1143000"/>
            <a:ext cx="59743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>
                <a:solidFill>
                  <a:srgbClr val="C00000"/>
                </a:solidFill>
                <a:cs typeface="+mj-cs"/>
              </a:rPr>
              <a:t>Alex Net  </a:t>
            </a:r>
            <a:endParaRPr lang="ar-EG" sz="2800" b="1" dirty="0">
              <a:solidFill>
                <a:srgbClr val="C0000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1753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632" y="304800"/>
            <a:ext cx="93271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>
                <a:solidFill>
                  <a:srgbClr val="C00000"/>
                </a:solidFill>
                <a:cs typeface="+mj-cs"/>
              </a:rPr>
              <a:t>v) Loss Function &amp; Optimization </a:t>
            </a:r>
            <a:endParaRPr lang="ar-EG" sz="2800" b="1" dirty="0">
              <a:solidFill>
                <a:srgbClr val="C00000"/>
              </a:solidFill>
              <a:cs typeface="+mj-cs"/>
            </a:endParaRPr>
          </a:p>
        </p:txBody>
      </p:sp>
      <p:pic>
        <p:nvPicPr>
          <p:cNvPr id="4098" name="Picture 2" descr="C:\Users\AG\Desktop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2" y="3429000"/>
            <a:ext cx="624228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G\Desktop\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3" y="1828800"/>
            <a:ext cx="73279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565" y="2895600"/>
            <a:ext cx="93271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rgbClr val="C00000"/>
                </a:solidFill>
                <a:cs typeface="+mj-cs"/>
              </a:rPr>
              <a:t>Adam Optimizer </a:t>
            </a:r>
            <a:endParaRPr lang="ar-EG" sz="20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200" y="1295400"/>
            <a:ext cx="93271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rgbClr val="C00000"/>
                </a:solidFill>
                <a:cs typeface="+mj-cs"/>
              </a:rPr>
              <a:t>SGD Optimizer </a:t>
            </a:r>
            <a:endParaRPr lang="ar-EG" sz="20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5029200"/>
            <a:ext cx="93271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- Both give same results  </a:t>
            </a:r>
            <a:endParaRPr lang="ar-EG" sz="20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1767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" y="86380"/>
            <a:ext cx="93271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>
                <a:solidFill>
                  <a:srgbClr val="C00000"/>
                </a:solidFill>
                <a:cs typeface="+mj-cs"/>
              </a:rPr>
              <a:t>vi) Training The Model </a:t>
            </a:r>
            <a:endParaRPr lang="ar-EG" sz="2800" b="1" dirty="0">
              <a:solidFill>
                <a:srgbClr val="C00000"/>
              </a:solidFill>
              <a:cs typeface="+mj-cs"/>
            </a:endParaRPr>
          </a:p>
        </p:txBody>
      </p:sp>
      <p:pic>
        <p:nvPicPr>
          <p:cNvPr id="5122" name="Picture 2" descr="C:\Users\AG\Desktop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828800"/>
            <a:ext cx="853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G\Desktop\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664619"/>
            <a:ext cx="35052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8565" y="609600"/>
            <a:ext cx="93271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 err="1">
                <a:solidFill>
                  <a:srgbClr val="C00000"/>
                </a:solidFill>
                <a:cs typeface="+mj-cs"/>
              </a:rPr>
              <a:t>LeNet</a:t>
            </a:r>
            <a:r>
              <a:rPr lang="en-US" sz="2800" b="1" dirty="0">
                <a:solidFill>
                  <a:srgbClr val="C00000"/>
                </a:solidFill>
                <a:cs typeface="+mj-cs"/>
              </a:rPr>
              <a:t> 5 </a:t>
            </a:r>
            <a:endParaRPr lang="ar-EG" sz="28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00" y="1276290"/>
            <a:ext cx="93271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- Time : 4.5 min </a:t>
            </a:r>
            <a:endParaRPr lang="ar-EG" sz="20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8559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499" y="228601"/>
            <a:ext cx="932716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b="1" dirty="0">
                <a:solidFill>
                  <a:srgbClr val="C00000"/>
                </a:solidFill>
                <a:cs typeface="+mj-cs"/>
              </a:rPr>
              <a:t>Alex Net </a:t>
            </a:r>
            <a:endParaRPr lang="ar-EG" sz="32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  <p:pic>
        <p:nvPicPr>
          <p:cNvPr id="3" name="Picture 2" descr="C:\Users\AG\Desktop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524000"/>
            <a:ext cx="853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G\Desktop\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981201"/>
            <a:ext cx="31242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533" y="838775"/>
            <a:ext cx="93271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- Time :</a:t>
            </a:r>
            <a:endParaRPr lang="ar-EG" sz="20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997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" y="86380"/>
            <a:ext cx="93271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>
                <a:solidFill>
                  <a:srgbClr val="C00000"/>
                </a:solidFill>
              </a:rPr>
              <a:t>vii) Get Accuracy On Test Data </a:t>
            </a:r>
            <a:endParaRPr lang="ar-EG" sz="28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600" y="4283045"/>
            <a:ext cx="402703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 err="1">
                <a:solidFill>
                  <a:srgbClr val="C00000"/>
                </a:solidFill>
                <a:cs typeface="+mj-cs"/>
              </a:rPr>
              <a:t>LeNet</a:t>
            </a:r>
            <a:r>
              <a:rPr lang="en-US" sz="2800" b="1" dirty="0">
                <a:solidFill>
                  <a:srgbClr val="C00000"/>
                </a:solidFill>
                <a:cs typeface="+mj-cs"/>
              </a:rPr>
              <a:t> 5 </a:t>
            </a:r>
            <a:endParaRPr lang="ar-EG" sz="28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4800" y="4308445"/>
            <a:ext cx="55679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dirty="0">
                <a:solidFill>
                  <a:srgbClr val="C00000"/>
                </a:solidFill>
                <a:cs typeface="+mj-cs"/>
              </a:rPr>
              <a:t>Alex Net </a:t>
            </a:r>
            <a:endParaRPr lang="ar-EG" sz="28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5010090"/>
            <a:ext cx="402703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Acc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 = 94 </a:t>
            </a:r>
            <a:endParaRPr lang="ar-EG" sz="20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55267" y="5010090"/>
            <a:ext cx="402703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Acc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 = 96  </a:t>
            </a:r>
            <a:endParaRPr lang="ar-EG" sz="2000" b="1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</p:txBody>
      </p:sp>
      <p:pic>
        <p:nvPicPr>
          <p:cNvPr id="7170" name="Picture 2" descr="C:\Users\AG\Desktop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35" y="746780"/>
            <a:ext cx="10464800" cy="35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5867401"/>
            <a:ext cx="112776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rgbClr val="C00000"/>
                </a:solidFill>
              </a:rPr>
              <a:t>Reference link :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https://pytorch.org/tutorials/beginner/blitz/autograd_tutorial.html</a:t>
            </a:r>
          </a:p>
          <a:p>
            <a:pPr algn="l" rtl="0"/>
            <a:endParaRPr lang="ar-EG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5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890"/>
            <a:ext cx="10515600" cy="1127499"/>
          </a:xfrm>
        </p:spPr>
        <p:txBody>
          <a:bodyPr/>
          <a:lstStyle/>
          <a:p>
            <a:r>
              <a:rPr lang="en-US" dirty="0"/>
              <a:t>What is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08" y="1425388"/>
            <a:ext cx="6723528" cy="5257799"/>
          </a:xfrm>
        </p:spPr>
        <p:txBody>
          <a:bodyPr>
            <a:normAutofit/>
          </a:bodyPr>
          <a:lstStyle/>
          <a:p>
            <a:r>
              <a:rPr lang="en-US" dirty="0"/>
              <a:t>CNN stands for Convolution Neural Network</a:t>
            </a:r>
          </a:p>
          <a:p>
            <a:r>
              <a:rPr lang="en-US" dirty="0"/>
              <a:t>CNN is a set of layers with each of them being responsible to detect a set of feature sets and these features are going to be more abstract as it goes further into examining the next layer</a:t>
            </a:r>
          </a:p>
          <a:p>
            <a:r>
              <a:rPr lang="en-US" dirty="0"/>
              <a:t>Before CNN, feature selection was a time consuming step which is now solved by CNN’s hidden layers</a:t>
            </a:r>
          </a:p>
          <a:p>
            <a:r>
              <a:rPr lang="en-US" dirty="0"/>
              <a:t>The chosen features could simply be: Color – Object edges – Pixel Location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95" y="1785298"/>
            <a:ext cx="4988858" cy="3810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21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53" y="1825625"/>
            <a:ext cx="6992471" cy="4351338"/>
          </a:xfrm>
        </p:spPr>
        <p:txBody>
          <a:bodyPr>
            <a:normAutofit/>
          </a:bodyPr>
          <a:lstStyle/>
          <a:p>
            <a:r>
              <a:rPr lang="en-US" dirty="0"/>
              <a:t>Signal and Image Processing</a:t>
            </a:r>
          </a:p>
          <a:p>
            <a:r>
              <a:rPr lang="en-US" dirty="0"/>
              <a:t>Handwritten text/digits Recognition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Natural Object Classification (Photos/Videos)</a:t>
            </a:r>
          </a:p>
          <a:p>
            <a:r>
              <a:rPr lang="en-US" dirty="0"/>
              <a:t>Face Detection</a:t>
            </a:r>
          </a:p>
          <a:p>
            <a:r>
              <a:rPr lang="en-US" dirty="0"/>
              <a:t>Recommender System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/>
              <a:t>Natural Language Processing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88" y="4099905"/>
            <a:ext cx="5289553" cy="2211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88" y="1210235"/>
            <a:ext cx="5347918" cy="1990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722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632"/>
            <a:ext cx="10515600" cy="1325563"/>
          </a:xfrm>
        </p:spPr>
        <p:txBody>
          <a:bodyPr/>
          <a:lstStyle/>
          <a:p>
            <a:r>
              <a:rPr lang="en-US" dirty="0"/>
              <a:t>CNN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003"/>
            <a:ext cx="10515600" cy="4351338"/>
          </a:xfrm>
        </p:spPr>
        <p:txBody>
          <a:bodyPr/>
          <a:lstStyle/>
          <a:p>
            <a:r>
              <a:rPr lang="en-US" dirty="0"/>
              <a:t>CNN consists of multiple layers:</a:t>
            </a:r>
          </a:p>
          <a:p>
            <a:pPr lvl="1"/>
            <a:r>
              <a:rPr lang="en-US" dirty="0"/>
              <a:t>Convolution Layer</a:t>
            </a:r>
          </a:p>
          <a:p>
            <a:pPr lvl="1"/>
            <a:r>
              <a:rPr lang="en-US" dirty="0"/>
              <a:t>Pooling Layer</a:t>
            </a:r>
          </a:p>
          <a:p>
            <a:pPr lvl="1"/>
            <a:r>
              <a:rPr lang="en-US" dirty="0"/>
              <a:t>Fully Connected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3310114"/>
            <a:ext cx="9784976" cy="3305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427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</TotalTime>
  <Words>2682</Words>
  <Application>Microsoft Office PowerPoint</Application>
  <PresentationFormat>Widescreen</PresentationFormat>
  <Paragraphs>279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Georgia</vt:lpstr>
      <vt:lpstr>Symbol</vt:lpstr>
      <vt:lpstr>Times New Roman</vt:lpstr>
      <vt:lpstr>Office Theme</vt:lpstr>
      <vt:lpstr>GP-GDL Sprint_1</vt:lpstr>
      <vt:lpstr>Agenda:</vt:lpstr>
      <vt:lpstr>PowerPoint Presentation</vt:lpstr>
      <vt:lpstr>CNN Tutorial</vt:lpstr>
      <vt:lpstr>Milestones:</vt:lpstr>
      <vt:lpstr>Introduction</vt:lpstr>
      <vt:lpstr>What is CNN?</vt:lpstr>
      <vt:lpstr>CNN Applications</vt:lpstr>
      <vt:lpstr>CNN Layers</vt:lpstr>
      <vt:lpstr>[1] Convolution Layer</vt:lpstr>
      <vt:lpstr>ReLu Activation Function</vt:lpstr>
      <vt:lpstr>[2] Pooling layer</vt:lpstr>
      <vt:lpstr>cont. Pooling Layer</vt:lpstr>
      <vt:lpstr>[3] Fully Connected layer</vt:lpstr>
      <vt:lpstr>Softmax Activation Function</vt:lpstr>
      <vt:lpstr>PowerPoint Presentation</vt:lpstr>
      <vt:lpstr>LeNet-5</vt:lpstr>
      <vt:lpstr>AlexNet</vt:lpstr>
      <vt:lpstr>VGG-16</vt:lpstr>
      <vt:lpstr>Inception</vt:lpstr>
      <vt:lpstr>ResNet (Deep residual networks)</vt:lpstr>
      <vt:lpstr>ResNeXt</vt:lpstr>
      <vt:lpstr>DenseNet</vt:lpstr>
      <vt:lpstr>PowerPoint Presentation</vt:lpstr>
      <vt:lpstr>Shaden </vt:lpstr>
      <vt:lpstr>بدايه جزء شادن </vt:lpstr>
      <vt:lpstr>Omar </vt:lpstr>
      <vt:lpstr>Tennis &amp; Baseball Image Classification Using CNN and Deep Learning</vt:lpstr>
      <vt:lpstr>Dataset</vt:lpstr>
      <vt:lpstr>Reading the data</vt:lpstr>
      <vt:lpstr>CNN Model Construction</vt:lpstr>
      <vt:lpstr>Model Summary </vt:lpstr>
      <vt:lpstr>Model Compiling</vt:lpstr>
      <vt:lpstr>Model Training</vt:lpstr>
      <vt:lpstr>Model Training</vt:lpstr>
      <vt:lpstr>Model Training </vt:lpstr>
      <vt:lpstr>Model Validation</vt:lpstr>
      <vt:lpstr>Resources:</vt:lpstr>
      <vt:lpstr>Zeinab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tried SGD and Adam optimizers</vt:lpstr>
      <vt:lpstr>7-Final Results</vt:lpstr>
      <vt:lpstr>8-Test the model on new image</vt:lpstr>
      <vt:lpstr>9-Try to improve the model: </vt:lpstr>
      <vt:lpstr>PowerPoint Presentation</vt:lpstr>
      <vt:lpstr>11-To do:</vt:lpstr>
      <vt:lpstr>Mohammed Elsayed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zeinab walid</dc:creator>
  <cp:lastModifiedBy>zeinab walid</cp:lastModifiedBy>
  <cp:revision>43</cp:revision>
  <dcterms:created xsi:type="dcterms:W3CDTF">2020-12-31T16:28:18Z</dcterms:created>
  <dcterms:modified xsi:type="dcterms:W3CDTF">2021-01-01T14:10:52Z</dcterms:modified>
</cp:coreProperties>
</file>